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0" r:id="rId2"/>
    <p:sldId id="261" r:id="rId3"/>
    <p:sldId id="4035" r:id="rId4"/>
    <p:sldId id="270" r:id="rId5"/>
    <p:sldId id="4036" r:id="rId6"/>
    <p:sldId id="4046" r:id="rId7"/>
    <p:sldId id="4047" r:id="rId8"/>
    <p:sldId id="4048" r:id="rId9"/>
    <p:sldId id="4049" r:id="rId10"/>
    <p:sldId id="4038" r:id="rId11"/>
    <p:sldId id="4050" r:id="rId12"/>
    <p:sldId id="295" r:id="rId13"/>
  </p:sldIdLst>
  <p:sldSz cx="12192000" cy="6858000"/>
  <p:notesSz cx="7010400" cy="9296400"/>
  <p:embeddedFontLst>
    <p:embeddedFont>
      <p:font typeface="Shabnam" panose="020B0604020202020204" charset="-78"/>
      <p:bold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3"/>
    <a:srgbClr val="FFE699"/>
    <a:srgbClr val="7F7F7F"/>
    <a:srgbClr val="68A2DB"/>
    <a:srgbClr val="F4B183"/>
    <a:srgbClr val="ED7D31"/>
    <a:srgbClr val="CCAA93"/>
    <a:srgbClr val="1D3D49"/>
    <a:srgbClr val="FFC000"/>
    <a:srgbClr val="F17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96314" autoAdjust="0"/>
  </p:normalViewPr>
  <p:slideViewPr>
    <p:cSldViewPr snapToGrid="0" showGuides="1">
      <p:cViewPr varScale="1">
        <p:scale>
          <a:sx n="106" d="100"/>
          <a:sy n="106" d="100"/>
        </p:scale>
        <p:origin x="4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8008478-84FF-41A7-B1AB-1BF8D9CF4F9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406572-EF99-4CB6-95A7-C5004F5E2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98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3496-C989-45F4-8EC4-7DFAF8FDA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4B66C-3C10-4452-A49F-18447698E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FE7D3-79F6-4AB3-846B-53E56664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4754E-361F-4201-BF03-3856F52CE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A8213-745B-4D40-A0D9-050028E3C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7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FED3A-8291-46A4-AD3F-2934A670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58F95-28A1-4B35-9A2B-986E1072A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F51E1-4522-4A5D-BC6F-3FA0976A4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CDBE2-A386-4A32-AC12-92F15B0A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BF9C4-AFA8-430D-8057-BEF83527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0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BE74F3-864D-40E5-AC6C-4BB1DC5B1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A86914-EB5C-450E-BE55-B9AFC6B1B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36E47-7DB5-45BA-B307-54446DCF4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C6040-086D-4428-8C11-391FB80E2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8EF43-260C-4882-AFB7-BB8D19B94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93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E145-67BC-4D6C-8117-797A46E0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DFFF5-A160-41B9-9031-FFB287180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D3F77-8034-45B5-834A-097948526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F3758-7021-46FF-8016-937857AE3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D07E9-445B-487F-90C0-FA1861DA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8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D0E06-D39C-4393-A97A-631AC4B7C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9564D-F6F9-450A-A545-FB0BAF8B2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D9D69-D925-43C6-A080-2EBD3965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BDE95-FD70-41B4-9FA5-D78E1F3EF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EC7D1-CB4F-4CDC-9CB2-C0488CF48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1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0827-2B48-4257-A7D4-61F94B90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A8A49-01FF-4166-A666-BCED432B6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E3910-BBED-4AF8-BF3F-E4FCEDEE4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9342-60F7-456B-9341-76355E56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3D8B1-A76D-4A87-B016-48DF1224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D98C5-F3D9-42CD-802F-D35ED069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8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4F559-DC5F-4502-AE17-E7BD2C222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81E82-1ABB-4C80-BBB9-FC59DF92A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FD34B-2321-4406-B562-3790099B3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ECF5E-9F68-4932-9FC2-32301B653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325DC7-7BE5-4CD0-99F8-F077812AB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0BC40-81F4-41FC-98DD-74336252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4EAD2-3307-4953-AA67-917D357C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CAFFB-8981-4EB0-A6A0-B7E1BC65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87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AEC2C-F784-4235-BD1C-5C9327837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8EDA2-5FA7-4C92-9074-84B68215A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F14B9-FBFD-4EDB-9365-563AC83E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1999C-17E2-4042-B962-CC4B470E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2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F7AE7-FD88-42CB-91D1-F7192B5C4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AEF70C-F6A1-4D9A-927B-ABA9604C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1C447-7011-44FC-8A76-FAFD6834B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8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173B-66BF-4068-B72A-42AB5CBAE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9B45D-B69A-4786-B672-12F6DE07B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F5126-186C-4067-BCCA-C222486D5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7C640-05DF-4CFC-ACCC-6B9614DB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ED52F-8959-4924-8961-3C078F30D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0CAB3-5A18-4833-8616-6EACD49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9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0AA8B-AF40-4DA1-A46E-E18233AC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F38973-7325-4571-A802-7990DEEF12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F7C6C-9B3C-43ED-9F11-EFE4B2E02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CB4B58-CA8B-4E79-AA10-06F97C25D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FEF67-CEF6-403A-AB94-A2D60F1B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C3CA0-996D-4BB5-80B6-D9AC5423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23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6BD481-5A5B-4AF7-B576-6FCDACDE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27FF-21BB-4185-B5F4-928718B24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BF19C-A039-4603-94E6-44BF2F9E49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34706-A333-461B-9D66-5D8674FAAB5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87711-1840-4576-9771-A0AFE86C9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74DB0-8455-4D2E-9557-8398A8C45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0274A-1A14-4252-862B-D4FFCFBE0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83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A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بسم الله الرحمن الرحیم">
            <a:extLst>
              <a:ext uri="{FF2B5EF4-FFF2-40B4-BE49-F238E27FC236}">
                <a16:creationId xmlns:a16="http://schemas.microsoft.com/office/drawing/2014/main" id="{07764655-6645-4C43-9AF0-3C3526EA0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6" b="95391" l="9865" r="90426">
                        <a14:foregroundMark x1="60928" y1="10469" x2="60928" y2="10469"/>
                        <a14:foregroundMark x1="74565" y1="21328" x2="74565" y2="21328"/>
                        <a14:foregroundMark x1="77176" y1="26484" x2="77176" y2="26484"/>
                        <a14:foregroundMark x1="76692" y1="23984" x2="76692" y2="23984"/>
                        <a14:foregroundMark x1="76015" y1="24609" x2="67988" y2="16016"/>
                        <a14:foregroundMark x1="62089" y1="11797" x2="47969" y2="6250"/>
                        <a14:foregroundMark x1="45164" y1="8359" x2="26402" y2="20000"/>
                        <a14:foregroundMark x1="26402" y1="20000" x2="22921" y2="25703"/>
                        <a14:foregroundMark x1="50290" y1="2266" x2="50290" y2="2266"/>
                        <a14:foregroundMark x1="81915" y1="30312" x2="81915" y2="30312"/>
                        <a14:foregroundMark x1="90426" y1="46875" x2="90426" y2="46875"/>
                        <a14:foregroundMark x1="79787" y1="27266" x2="84139" y2="33281"/>
                        <a14:foregroundMark x1="84139" y1="33281" x2="89942" y2="49219"/>
                        <a14:foregroundMark x1="89942" y1="49219" x2="88878" y2="57344"/>
                        <a14:foregroundMark x1="88878" y1="57344" x2="82108" y2="71016"/>
                        <a14:foregroundMark x1="22727" y1="26875" x2="16151" y2="31719"/>
                        <a14:foregroundMark x1="16151" y1="31719" x2="15861" y2="38750"/>
                        <a14:foregroundMark x1="15861" y1="38750" x2="12089" y2="45938"/>
                        <a14:foregroundMark x1="12089" y1="45938" x2="12282" y2="56328"/>
                        <a14:foregroundMark x1="12282" y1="56328" x2="22437" y2="73828"/>
                        <a14:foregroundMark x1="22437" y1="73828" x2="25338" y2="75781"/>
                        <a14:foregroundMark x1="26692" y1="77109" x2="32302" y2="86016"/>
                        <a14:foregroundMark x1="32302" y1="86016" x2="35203" y2="87813"/>
                        <a14:foregroundMark x1="38781" y1="89531" x2="47485" y2="94844"/>
                        <a14:foregroundMark x1="47485" y1="94844" x2="51064" y2="95391"/>
                        <a14:foregroundMark x1="54062" y1="94297" x2="82398" y2="7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603" y="1741356"/>
            <a:ext cx="2726794" cy="337528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60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2D5CD-7037-DBE6-8AB1-2BD438BF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59AB26-0EF6-2824-5ACD-738D55A4870C}"/>
              </a:ext>
            </a:extLst>
          </p:cNvPr>
          <p:cNvSpPr/>
          <p:nvPr/>
        </p:nvSpPr>
        <p:spPr>
          <a:xfrm>
            <a:off x="-1" y="29391"/>
            <a:ext cx="7288243" cy="18066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D620F-63D7-09B5-AF53-DFE1C6A5DE5E}"/>
              </a:ext>
            </a:extLst>
          </p:cNvPr>
          <p:cNvSpPr txBox="1"/>
          <p:nvPr/>
        </p:nvSpPr>
        <p:spPr>
          <a:xfrm>
            <a:off x="5918005" y="8222"/>
            <a:ext cx="139107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بخش حقوقی</a:t>
            </a: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FED4B8-AE7F-4DB8-4FCE-D72ADBA3A0BD}"/>
              </a:ext>
            </a:extLst>
          </p:cNvPr>
          <p:cNvSpPr txBox="1"/>
          <p:nvPr/>
        </p:nvSpPr>
        <p:spPr>
          <a:xfrm>
            <a:off x="126948" y="1030462"/>
            <a:ext cx="716129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8 : منطقه برق که کارگاه وجود در آن دارد انتخاب شود که با منطقه برق یکی است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1E911-1DEA-8374-DD6F-DF3675E58432}"/>
              </a:ext>
            </a:extLst>
          </p:cNvPr>
          <p:cNvSpPr txBox="1"/>
          <p:nvPr/>
        </p:nvSpPr>
        <p:spPr>
          <a:xfrm>
            <a:off x="3075522" y="371588"/>
            <a:ext cx="617432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1 تا 6  : مشخصات شرکت متقاضی می باشد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E7FBC-5627-38F9-852D-5B3E554BC646}"/>
              </a:ext>
            </a:extLst>
          </p:cNvPr>
          <p:cNvSpPr txBox="1"/>
          <p:nvPr/>
        </p:nvSpPr>
        <p:spPr>
          <a:xfrm>
            <a:off x="3359807" y="1393828"/>
            <a:ext cx="502217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های 9 و 10 : به آدرس و کد پستی هست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E921A54-9056-26C2-C22E-8A74AC365022}"/>
              </a:ext>
            </a:extLst>
          </p:cNvPr>
          <p:cNvSpPr/>
          <p:nvPr/>
        </p:nvSpPr>
        <p:spPr>
          <a:xfrm>
            <a:off x="8988293" y="2060258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D53AEA-7327-CD40-F5FF-0B3E182A7C97}"/>
              </a:ext>
            </a:extLst>
          </p:cNvPr>
          <p:cNvSpPr txBox="1"/>
          <p:nvPr/>
        </p:nvSpPr>
        <p:spPr>
          <a:xfrm>
            <a:off x="9028798" y="2019894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B6B84D-16CA-10D2-5F83-D9D7F2B03CB2}"/>
              </a:ext>
            </a:extLst>
          </p:cNvPr>
          <p:cNvSpPr/>
          <p:nvPr/>
        </p:nvSpPr>
        <p:spPr>
          <a:xfrm>
            <a:off x="4003744" y="2085201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B478F9-12B1-E29E-684C-9179963108DC}"/>
              </a:ext>
            </a:extLst>
          </p:cNvPr>
          <p:cNvSpPr txBox="1"/>
          <p:nvPr/>
        </p:nvSpPr>
        <p:spPr>
          <a:xfrm>
            <a:off x="4044249" y="2044837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BFFF8F-DFA6-1679-B99D-450D8620FDF6}"/>
              </a:ext>
            </a:extLst>
          </p:cNvPr>
          <p:cNvSpPr/>
          <p:nvPr/>
        </p:nvSpPr>
        <p:spPr>
          <a:xfrm>
            <a:off x="6179215" y="2085201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8E1B4D-2315-5E59-8FE6-F07354641DEA}"/>
              </a:ext>
            </a:extLst>
          </p:cNvPr>
          <p:cNvSpPr txBox="1"/>
          <p:nvPr/>
        </p:nvSpPr>
        <p:spPr>
          <a:xfrm>
            <a:off x="6219720" y="2044837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817E9E-1613-92D5-AAE0-16908E744821}"/>
              </a:ext>
            </a:extLst>
          </p:cNvPr>
          <p:cNvSpPr/>
          <p:nvPr/>
        </p:nvSpPr>
        <p:spPr>
          <a:xfrm>
            <a:off x="3359807" y="2567607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34659C-A26F-1C5F-03AE-C865FC696DD4}"/>
              </a:ext>
            </a:extLst>
          </p:cNvPr>
          <p:cNvSpPr txBox="1"/>
          <p:nvPr/>
        </p:nvSpPr>
        <p:spPr>
          <a:xfrm>
            <a:off x="3400312" y="2527243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3589107-4462-42E1-8999-17E778626A96}"/>
              </a:ext>
            </a:extLst>
          </p:cNvPr>
          <p:cNvSpPr/>
          <p:nvPr/>
        </p:nvSpPr>
        <p:spPr>
          <a:xfrm>
            <a:off x="6432475" y="2589266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B3FCD0-358E-22DB-9412-F5A530E50BF8}"/>
              </a:ext>
            </a:extLst>
          </p:cNvPr>
          <p:cNvSpPr txBox="1"/>
          <p:nvPr/>
        </p:nvSpPr>
        <p:spPr>
          <a:xfrm>
            <a:off x="6450819" y="2536863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0CFE793-1EAD-BBEA-0E30-BF3DA8CD188A}"/>
              </a:ext>
            </a:extLst>
          </p:cNvPr>
          <p:cNvSpPr/>
          <p:nvPr/>
        </p:nvSpPr>
        <p:spPr>
          <a:xfrm>
            <a:off x="9028798" y="2567607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2B6181-C7FA-1017-F26C-E0FF3ECD3C53}"/>
              </a:ext>
            </a:extLst>
          </p:cNvPr>
          <p:cNvSpPr txBox="1"/>
          <p:nvPr/>
        </p:nvSpPr>
        <p:spPr>
          <a:xfrm>
            <a:off x="9069303" y="2527243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2D7E549-48B0-3A10-B8D7-710F807A0521}"/>
              </a:ext>
            </a:extLst>
          </p:cNvPr>
          <p:cNvSpPr/>
          <p:nvPr/>
        </p:nvSpPr>
        <p:spPr>
          <a:xfrm>
            <a:off x="3920899" y="3404608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CB9D2F-6293-216F-8263-7E1CB62137B2}"/>
              </a:ext>
            </a:extLst>
          </p:cNvPr>
          <p:cNvSpPr txBox="1"/>
          <p:nvPr/>
        </p:nvSpPr>
        <p:spPr>
          <a:xfrm>
            <a:off x="3961404" y="3364244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264D0C9-3C1A-1412-5523-CFB9F5A9CFE5}"/>
              </a:ext>
            </a:extLst>
          </p:cNvPr>
          <p:cNvSpPr/>
          <p:nvPr/>
        </p:nvSpPr>
        <p:spPr>
          <a:xfrm>
            <a:off x="6545131" y="3429000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289E9C-3085-7054-815E-A4921CACA73B}"/>
              </a:ext>
            </a:extLst>
          </p:cNvPr>
          <p:cNvSpPr txBox="1"/>
          <p:nvPr/>
        </p:nvSpPr>
        <p:spPr>
          <a:xfrm>
            <a:off x="6585636" y="3388636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B83C00-096A-415D-621B-8D0B13F953D2}"/>
              </a:ext>
            </a:extLst>
          </p:cNvPr>
          <p:cNvSpPr/>
          <p:nvPr/>
        </p:nvSpPr>
        <p:spPr>
          <a:xfrm>
            <a:off x="8887710" y="3405893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2F32BC-7A1C-42A0-F13D-5556F6BAAFF4}"/>
              </a:ext>
            </a:extLst>
          </p:cNvPr>
          <p:cNvSpPr txBox="1"/>
          <p:nvPr/>
        </p:nvSpPr>
        <p:spPr>
          <a:xfrm>
            <a:off x="8928215" y="3365529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50F751B-7AD3-C373-7FCC-1733B476EB68}"/>
              </a:ext>
            </a:extLst>
          </p:cNvPr>
          <p:cNvSpPr/>
          <p:nvPr/>
        </p:nvSpPr>
        <p:spPr>
          <a:xfrm>
            <a:off x="9080049" y="3983409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4E9948-6651-E439-AEFD-7D6099B86EE6}"/>
              </a:ext>
            </a:extLst>
          </p:cNvPr>
          <p:cNvSpPr txBox="1"/>
          <p:nvPr/>
        </p:nvSpPr>
        <p:spPr>
          <a:xfrm>
            <a:off x="9080049" y="3924690"/>
            <a:ext cx="36213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352DAC-44EA-4530-755E-1E1B1987D563}"/>
              </a:ext>
            </a:extLst>
          </p:cNvPr>
          <p:cNvSpPr txBox="1"/>
          <p:nvPr/>
        </p:nvSpPr>
        <p:spPr>
          <a:xfrm>
            <a:off x="3075522" y="717293"/>
            <a:ext cx="4141739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7 : شرکت توزیع استان تهران انتخاب گردد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3037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2D5CD-7037-DBE6-8AB1-2BD438BF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59AB26-0EF6-2824-5ACD-738D55A4870C}"/>
              </a:ext>
            </a:extLst>
          </p:cNvPr>
          <p:cNvSpPr/>
          <p:nvPr/>
        </p:nvSpPr>
        <p:spPr>
          <a:xfrm>
            <a:off x="0" y="29391"/>
            <a:ext cx="8410670" cy="91099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1E911-1DEA-8374-DD6F-DF3675E58432}"/>
              </a:ext>
            </a:extLst>
          </p:cNvPr>
          <p:cNvSpPr txBox="1"/>
          <p:nvPr/>
        </p:nvSpPr>
        <p:spPr>
          <a:xfrm>
            <a:off x="44687" y="400590"/>
            <a:ext cx="8764335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کنتور هوشمند سه فاز اتصال غیر مستقیم (ثانویه) تولید پراکنده فهام یک بدون قاب </a:t>
            </a: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انتخاب گردد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6C4B370-402C-7E9F-1634-C8EB9EF09795}"/>
              </a:ext>
            </a:extLst>
          </p:cNvPr>
          <p:cNvSpPr/>
          <p:nvPr/>
        </p:nvSpPr>
        <p:spPr>
          <a:xfrm>
            <a:off x="9057457" y="4785964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EDEE7-DB5A-E5BC-441C-65A7F340D44F}"/>
              </a:ext>
            </a:extLst>
          </p:cNvPr>
          <p:cNvSpPr txBox="1"/>
          <p:nvPr/>
        </p:nvSpPr>
        <p:spPr>
          <a:xfrm>
            <a:off x="9050702" y="4756561"/>
            <a:ext cx="384731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11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352DAC-44EA-4530-755E-1E1B1987D563}"/>
              </a:ext>
            </a:extLst>
          </p:cNvPr>
          <p:cNvSpPr txBox="1"/>
          <p:nvPr/>
        </p:nvSpPr>
        <p:spPr>
          <a:xfrm>
            <a:off x="6668091" y="70275"/>
            <a:ext cx="185712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11 : تجهیزات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5987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7759D-1124-4115-B80D-A8C829C936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E8581-AEE9-4D1A-AE2A-7150BB1AA9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حرم شاه عبدالعظیم حسنی - راهنمای بازدید + آدرس و نقشه | رسپینا">
            <a:extLst>
              <a:ext uri="{FF2B5EF4-FFF2-40B4-BE49-F238E27FC236}">
                <a16:creationId xmlns:a16="http://schemas.microsoft.com/office/drawing/2014/main" id="{94589046-2253-49B0-90B9-618DF9CB2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" r="3666"/>
          <a:stretch/>
        </p:blipFill>
        <p:spPr bwMode="auto">
          <a:xfrm>
            <a:off x="516877" y="290743"/>
            <a:ext cx="11158245" cy="6276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4A415-9E09-489F-B287-1F59BAF9A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66" y="4136666"/>
            <a:ext cx="5291787" cy="1213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C40AE4-5120-4280-8574-B467A341F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388" y="384683"/>
            <a:ext cx="3944454" cy="1475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33D208-9B64-3BFB-F88F-59436004C269}"/>
              </a:ext>
            </a:extLst>
          </p:cNvPr>
          <p:cNvSpPr txBox="1"/>
          <p:nvPr/>
        </p:nvSpPr>
        <p:spPr>
          <a:xfrm>
            <a:off x="4955863" y="430358"/>
            <a:ext cx="542040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B Jadid" panose="00000700000000000000" pitchFamily="2" charset="-78"/>
              </a:rPr>
              <a:t>معاونت خدمات شترکین و فروش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B Jadid" panose="000007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7B888-9298-7180-5DD1-1B7C50C3C559}"/>
              </a:ext>
            </a:extLst>
          </p:cNvPr>
          <p:cNvSpPr txBox="1"/>
          <p:nvPr/>
        </p:nvSpPr>
        <p:spPr>
          <a:xfrm>
            <a:off x="6308729" y="1222092"/>
            <a:ext cx="542040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B Jadid" panose="00000700000000000000" pitchFamily="2" charset="-78"/>
              </a:rPr>
              <a:t>دفتر مدیریت مصرف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9972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B2586FD-9D2B-465E-9958-AC512037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923" y="-217583"/>
            <a:ext cx="9291668" cy="72931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0E3ECF4-552B-47F9-A7ED-0C100119F5F7}"/>
              </a:ext>
            </a:extLst>
          </p:cNvPr>
          <p:cNvSpPr/>
          <p:nvPr/>
        </p:nvSpPr>
        <p:spPr>
          <a:xfrm>
            <a:off x="6457537" y="-29327"/>
            <a:ext cx="5111464" cy="3581142"/>
          </a:xfrm>
          <a:prstGeom prst="rect">
            <a:avLst/>
          </a:prstGeom>
          <a:solidFill>
            <a:srgbClr val="F3683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حرم شاه عبدالعظیم حسنی - راهنمای بازدید + آدرس و نقشه | رسپینا">
            <a:extLst>
              <a:ext uri="{FF2B5EF4-FFF2-40B4-BE49-F238E27FC236}">
                <a16:creationId xmlns:a16="http://schemas.microsoft.com/office/drawing/2014/main" id="{BAD02A14-BF92-4C29-BD76-90EE6AD79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3086" y="2261623"/>
            <a:ext cx="8433479" cy="4395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C1D053C-E77F-4F95-AA50-1E5A302B0C12}"/>
              </a:ext>
            </a:extLst>
          </p:cNvPr>
          <p:cNvSpPr/>
          <p:nvPr/>
        </p:nvSpPr>
        <p:spPr>
          <a:xfrm rot="10800000">
            <a:off x="6491023" y="-29327"/>
            <a:ext cx="8132564" cy="4420615"/>
          </a:xfrm>
          <a:custGeom>
            <a:avLst/>
            <a:gdLst>
              <a:gd name="connsiteX0" fmla="*/ 0 w 7200900"/>
              <a:gd name="connsiteY0" fmla="*/ 3810000 h 3810000"/>
              <a:gd name="connsiteX1" fmla="*/ 3600450 w 7200900"/>
              <a:gd name="connsiteY1" fmla="*/ 0 h 3810000"/>
              <a:gd name="connsiteX2" fmla="*/ 7200900 w 7200900"/>
              <a:gd name="connsiteY2" fmla="*/ 3810000 h 3810000"/>
              <a:gd name="connsiteX3" fmla="*/ 0 w 7200900"/>
              <a:gd name="connsiteY3" fmla="*/ 3810000 h 3810000"/>
              <a:gd name="connsiteX0" fmla="*/ 0 w 7200900"/>
              <a:gd name="connsiteY0" fmla="*/ 3501655 h 3501655"/>
              <a:gd name="connsiteX1" fmla="*/ 3249576 w 7200900"/>
              <a:gd name="connsiteY1" fmla="*/ 0 h 3501655"/>
              <a:gd name="connsiteX2" fmla="*/ 7200900 w 7200900"/>
              <a:gd name="connsiteY2" fmla="*/ 3501655 h 3501655"/>
              <a:gd name="connsiteX3" fmla="*/ 0 w 7200900"/>
              <a:gd name="connsiteY3" fmla="*/ 3501655 h 3501655"/>
              <a:gd name="connsiteX0" fmla="*/ 0 w 7200900"/>
              <a:gd name="connsiteY0" fmla="*/ 3448493 h 3448493"/>
              <a:gd name="connsiteX1" fmla="*/ 3185781 w 7200900"/>
              <a:gd name="connsiteY1" fmla="*/ 0 h 3448493"/>
              <a:gd name="connsiteX2" fmla="*/ 7200900 w 7200900"/>
              <a:gd name="connsiteY2" fmla="*/ 3448493 h 3448493"/>
              <a:gd name="connsiteX3" fmla="*/ 0 w 7200900"/>
              <a:gd name="connsiteY3" fmla="*/ 3448493 h 3448493"/>
              <a:gd name="connsiteX0" fmla="*/ 0 w 7200900"/>
              <a:gd name="connsiteY0" fmla="*/ 3395330 h 3395330"/>
              <a:gd name="connsiteX1" fmla="*/ 3121986 w 7200900"/>
              <a:gd name="connsiteY1" fmla="*/ 0 h 3395330"/>
              <a:gd name="connsiteX2" fmla="*/ 7200900 w 7200900"/>
              <a:gd name="connsiteY2" fmla="*/ 3395330 h 3395330"/>
              <a:gd name="connsiteX3" fmla="*/ 0 w 7200900"/>
              <a:gd name="connsiteY3" fmla="*/ 3395330 h 339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900" h="3395330">
                <a:moveTo>
                  <a:pt x="0" y="3395330"/>
                </a:moveTo>
                <a:lnTo>
                  <a:pt x="3121986" y="0"/>
                </a:lnTo>
                <a:lnTo>
                  <a:pt x="7200900" y="3395330"/>
                </a:lnTo>
                <a:lnTo>
                  <a:pt x="0" y="3395330"/>
                </a:lnTo>
                <a:close/>
              </a:path>
            </a:pathLst>
          </a:custGeom>
          <a:solidFill>
            <a:srgbClr val="E9CA6D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FE908D1-C426-4AE8-B616-925F5821D07D}"/>
              </a:ext>
            </a:extLst>
          </p:cNvPr>
          <p:cNvSpPr/>
          <p:nvPr/>
        </p:nvSpPr>
        <p:spPr>
          <a:xfrm rot="333355">
            <a:off x="4897391" y="-411425"/>
            <a:ext cx="13662227" cy="7644785"/>
          </a:xfrm>
          <a:prstGeom prst="triangle">
            <a:avLst/>
          </a:prstGeom>
          <a:solidFill>
            <a:srgbClr val="767171"/>
          </a:solidFill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ABC07C-DB72-49D6-A9DF-C1A29C7DB1CF}"/>
              </a:ext>
            </a:extLst>
          </p:cNvPr>
          <p:cNvSpPr/>
          <p:nvPr/>
        </p:nvSpPr>
        <p:spPr>
          <a:xfrm rot="3826548">
            <a:off x="65072" y="712135"/>
            <a:ext cx="10642476" cy="4898183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235CC0-0A56-4040-8EED-1F145DB2E48F}"/>
              </a:ext>
            </a:extLst>
          </p:cNvPr>
          <p:cNvGrpSpPr/>
          <p:nvPr/>
        </p:nvGrpSpPr>
        <p:grpSpPr>
          <a:xfrm>
            <a:off x="-4201791" y="-1972011"/>
            <a:ext cx="4201791" cy="1169618"/>
            <a:chOff x="4389759" y="1097431"/>
            <a:chExt cx="4201791" cy="116961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6E76922-DF62-4D21-B8DC-867A7DD02B89}"/>
                </a:ext>
              </a:extLst>
            </p:cNvPr>
            <p:cNvGrpSpPr/>
            <p:nvPr/>
          </p:nvGrpSpPr>
          <p:grpSpPr>
            <a:xfrm>
              <a:off x="4389759" y="1097817"/>
              <a:ext cx="4201791" cy="1169232"/>
              <a:chOff x="6267510" y="570132"/>
              <a:chExt cx="4201791" cy="1169232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9F2E6AE-FBF3-4BC2-B152-617996536FD3}"/>
                  </a:ext>
                </a:extLst>
              </p:cNvPr>
              <p:cNvGrpSpPr/>
              <p:nvPr/>
            </p:nvGrpSpPr>
            <p:grpSpPr>
              <a:xfrm>
                <a:off x="6267510" y="570132"/>
                <a:ext cx="4201791" cy="861775"/>
                <a:chOff x="6987652" y="1235288"/>
                <a:chExt cx="4201791" cy="861775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8A7F51A-9EE3-478B-9B42-85E37FED5D9C}"/>
                    </a:ext>
                  </a:extLst>
                </p:cNvPr>
                <p:cNvSpPr txBox="1"/>
                <p:nvPr/>
              </p:nvSpPr>
              <p:spPr>
                <a:xfrm>
                  <a:off x="6987652" y="1389177"/>
                  <a:ext cx="420179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4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استان تهــــــــــــران</a:t>
                  </a:r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371CEB-57A8-47F8-B134-4C3EB4A11E82}"/>
                    </a:ext>
                  </a:extLst>
                </p:cNvPr>
                <p:cNvSpPr txBox="1"/>
                <p:nvPr/>
              </p:nvSpPr>
              <p:spPr>
                <a:xfrm>
                  <a:off x="9235956" y="1235288"/>
                  <a:ext cx="188865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شرکت توزیع نیروی برق</a:t>
                  </a: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</p:grpSp>
          <p:sp useBgFill="1">
            <p:nvSpPr>
              <p:cNvPr id="17" name="Oval 16">
                <a:extLst>
                  <a:ext uri="{FF2B5EF4-FFF2-40B4-BE49-F238E27FC236}">
                    <a16:creationId xmlns:a16="http://schemas.microsoft.com/office/drawing/2014/main" id="{5A8C3B52-1D32-4F5A-9B9D-5E1757B4B201}"/>
                  </a:ext>
                </a:extLst>
              </p:cNvPr>
              <p:cNvSpPr/>
              <p:nvPr/>
            </p:nvSpPr>
            <p:spPr>
              <a:xfrm>
                <a:off x="7199174" y="570132"/>
                <a:ext cx="1169232" cy="116923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93C5405-0B6C-4AC7-8164-ED4D1C85E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744" y="1097431"/>
              <a:ext cx="1169232" cy="11692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2" name="Picture 2" descr="دانلود رایگان وکتور لوگو (آرم) اداره برق - فارس گرافیک">
            <a:extLst>
              <a:ext uri="{FF2B5EF4-FFF2-40B4-BE49-F238E27FC236}">
                <a16:creationId xmlns:a16="http://schemas.microsoft.com/office/drawing/2014/main" id="{EFBF769C-6343-4739-88C8-4A98C24EE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11" y="-1812910"/>
            <a:ext cx="585216" cy="585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B8AE2-78C8-4527-8444-31CD30210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6957" y="769357"/>
            <a:ext cx="4572396" cy="15546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E471E0-6416-4DB2-804F-6C63C1F61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429" l="4643" r="90000">
                        <a14:foregroundMark x1="63333" y1="67500" x2="63333" y2="67500"/>
                        <a14:foregroundMark x1="64762" y1="67679" x2="64762" y2="67679"/>
                        <a14:foregroundMark x1="81905" y1="67321" x2="81905" y2="67321"/>
                        <a14:foregroundMark x1="85714" y1="67679" x2="85714" y2="67679"/>
                        <a14:foregroundMark x1="88095" y1="67679" x2="88095" y2="67679"/>
                        <a14:foregroundMark x1="88690" y1="69286" x2="88690" y2="69286"/>
                        <a14:foregroundMark x1="82619" y1="68571" x2="82619" y2="68571"/>
                        <a14:foregroundMark x1="85476" y1="70714" x2="85476" y2="70714"/>
                        <a14:foregroundMark x1="88095" y1="71071" x2="88095" y2="71071"/>
                        <a14:foregroundMark x1="83095" y1="59286" x2="83095" y2="59286"/>
                        <a14:foregroundMark x1="87500" y1="61429" x2="87500" y2="61429"/>
                        <a14:foregroundMark x1="87024" y1="40893" x2="81190" y2="14464"/>
                        <a14:foregroundMark x1="81190" y1="14464" x2="73452" y2="17321"/>
                        <a14:foregroundMark x1="73452" y1="17321" x2="73095" y2="17857"/>
                        <a14:foregroundMark x1="81786" y1="21786" x2="88571" y2="23214"/>
                        <a14:foregroundMark x1="46667" y1="80536" x2="38095" y2="46250"/>
                        <a14:foregroundMark x1="38095" y1="46250" x2="35595" y2="43571"/>
                        <a14:foregroundMark x1="43095" y1="80357" x2="32500" y2="47500"/>
                        <a14:foregroundMark x1="27857" y1="87500" x2="18095" y2="63571"/>
                        <a14:foregroundMark x1="16905" y1="65000" x2="8095" y2="47143"/>
                        <a14:foregroundMark x1="4643" y1="40357" x2="4643" y2="40357"/>
                        <a14:foregroundMark x1="40952" y1="10893" x2="40952" y2="10893"/>
                        <a14:foregroundMark x1="53333" y1="91429" x2="53333" y2="91429"/>
                        <a14:foregroundMark x1="86786" y1="30536" x2="86786" y2="30536"/>
                        <a14:foregroundMark x1="88571" y1="40536" x2="88571" y2="40536"/>
                        <a14:foregroundMark x1="89405" y1="43929" x2="89405" y2="43929"/>
                        <a14:foregroundMark x1="88810" y1="46429" x2="88810" y2="46429"/>
                        <a14:foregroundMark x1="88929" y1="62143" x2="88929" y2="6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9422" y="3616654"/>
            <a:ext cx="4420616" cy="30231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6F4B3B-774E-45A1-94F1-44A480400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5650" y="2294239"/>
            <a:ext cx="3755461" cy="6706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F662F2-0591-4012-BD7C-2081DE385F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89617" l="7029" r="92492">
                        <a14:foregroundMark x1="7348" y1="46965" x2="7348" y2="46965"/>
                        <a14:foregroundMark x1="92492" y1="46805" x2="92492" y2="46805"/>
                        <a14:foregroundMark x1="72204" y1="38019" x2="72204" y2="38019"/>
                        <a14:foregroundMark x1="92492" y1="59425" x2="92492" y2="59425"/>
                        <a14:foregroundMark x1="92492" y1="60064" x2="92492" y2="60064"/>
                        <a14:foregroundMark x1="92492" y1="60383" x2="92492" y2="60383"/>
                        <a14:backgroundMark x1="75719" y1="37220" x2="72843" y2="36422"/>
                        <a14:backgroundMark x1="72045" y1="38019" x2="72045" y2="38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77" b="34111"/>
          <a:stretch/>
        </p:blipFill>
        <p:spPr>
          <a:xfrm>
            <a:off x="2904124" y="2880365"/>
            <a:ext cx="5355658" cy="1197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24D599-6BA0-B269-33D6-90EA523C6DFB}"/>
              </a:ext>
            </a:extLst>
          </p:cNvPr>
          <p:cNvSpPr txBox="1"/>
          <p:nvPr/>
        </p:nvSpPr>
        <p:spPr>
          <a:xfrm>
            <a:off x="3257944" y="3216239"/>
            <a:ext cx="547281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شرکت توزیع برق نیروی برق استان تهران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2FEC79-3BD5-C82C-C53B-0AA5FAEBDD25}"/>
              </a:ext>
            </a:extLst>
          </p:cNvPr>
          <p:cNvSpPr/>
          <p:nvPr/>
        </p:nvSpPr>
        <p:spPr>
          <a:xfrm>
            <a:off x="3807033" y="4091184"/>
            <a:ext cx="3712693" cy="132561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05B42D-FFBB-1EB0-5DBF-4128665213CA}"/>
              </a:ext>
            </a:extLst>
          </p:cNvPr>
          <p:cNvSpPr txBox="1"/>
          <p:nvPr/>
        </p:nvSpPr>
        <p:spPr>
          <a:xfrm>
            <a:off x="3870340" y="4255053"/>
            <a:ext cx="3939901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4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آموزش نحوی ثبت نام شمارشگر بر روی دیزل ژنراتور های خود تامین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674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79703D-26E7-43B0-AEB6-88DE0C4E642E}"/>
              </a:ext>
            </a:extLst>
          </p:cNvPr>
          <p:cNvSpPr/>
          <p:nvPr/>
        </p:nvSpPr>
        <p:spPr>
          <a:xfrm>
            <a:off x="3361696" y="7024422"/>
            <a:ext cx="41295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پویا ، هوشمند ، بهره ور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21A22-4C5A-4DB5-A0DA-0AD4F13B0D81}"/>
              </a:ext>
            </a:extLst>
          </p:cNvPr>
          <p:cNvGrpSpPr/>
          <p:nvPr/>
        </p:nvGrpSpPr>
        <p:grpSpPr>
          <a:xfrm>
            <a:off x="7754296" y="7160902"/>
            <a:ext cx="2660618" cy="668639"/>
            <a:chOff x="7853697" y="6173550"/>
            <a:chExt cx="2660618" cy="6686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91DCB1-2B3D-487D-872E-1583D14316F8}"/>
                </a:ext>
              </a:extLst>
            </p:cNvPr>
            <p:cNvGrpSpPr/>
            <p:nvPr/>
          </p:nvGrpSpPr>
          <p:grpSpPr>
            <a:xfrm>
              <a:off x="7853697" y="6173550"/>
              <a:ext cx="2660618" cy="668639"/>
              <a:chOff x="6571611" y="733265"/>
              <a:chExt cx="3389922" cy="85192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E0D63D3-5EC3-4A3E-B580-517FE9CA792D}"/>
                  </a:ext>
                </a:extLst>
              </p:cNvPr>
              <p:cNvGrpSpPr/>
              <p:nvPr/>
            </p:nvGrpSpPr>
            <p:grpSpPr>
              <a:xfrm>
                <a:off x="6571611" y="733265"/>
                <a:ext cx="3389922" cy="815216"/>
                <a:chOff x="7291753" y="1398421"/>
                <a:chExt cx="3389922" cy="81521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78C948A-D212-40FA-BC95-F10E684D2CA6}"/>
                    </a:ext>
                  </a:extLst>
                </p:cNvPr>
                <p:cNvSpPr txBox="1"/>
                <p:nvPr/>
              </p:nvSpPr>
              <p:spPr>
                <a:xfrm>
                  <a:off x="7291753" y="1625424"/>
                  <a:ext cx="3115073" cy="588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استان تهـــــــــران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012FEFE-B69A-473D-818A-3CF99FCEBC23}"/>
                    </a:ext>
                  </a:extLst>
                </p:cNvPr>
                <p:cNvSpPr txBox="1"/>
                <p:nvPr/>
              </p:nvSpPr>
              <p:spPr>
                <a:xfrm>
                  <a:off x="8732812" y="1398421"/>
                  <a:ext cx="1948863" cy="3333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شرکت توزیع نیروی برق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</p:grpSp>
          <p:sp useBgFill="1">
            <p:nvSpPr>
              <p:cNvPr id="33" name="Oval 32">
                <a:extLst>
                  <a:ext uri="{FF2B5EF4-FFF2-40B4-BE49-F238E27FC236}">
                    <a16:creationId xmlns:a16="http://schemas.microsoft.com/office/drawing/2014/main" id="{21C78D12-C0A9-4CE7-AD54-48DD09B28C47}"/>
                  </a:ext>
                </a:extLst>
              </p:cNvPr>
              <p:cNvSpPr/>
              <p:nvPr/>
            </p:nvSpPr>
            <p:spPr>
              <a:xfrm>
                <a:off x="7271407" y="843923"/>
                <a:ext cx="741262" cy="74126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 descr="دانلود رایگان وکتور لوگو (آرم) اداره برق - فارس گرافیک">
              <a:extLst>
                <a:ext uri="{FF2B5EF4-FFF2-40B4-BE49-F238E27FC236}">
                  <a16:creationId xmlns:a16="http://schemas.microsoft.com/office/drawing/2014/main" id="{D410DF29-D116-4CA6-B5FF-C2B975180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226" y="6255441"/>
              <a:ext cx="585216" cy="58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5BEE7-B173-44C4-B404-6AD71EC66DA1}"/>
              </a:ext>
            </a:extLst>
          </p:cNvPr>
          <p:cNvSpPr/>
          <p:nvPr/>
        </p:nvSpPr>
        <p:spPr>
          <a:xfrm>
            <a:off x="6727134" y="29391"/>
            <a:ext cx="2844873" cy="692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B Yekan" panose="00000400000000000000" pitchFamily="2" charset="-78"/>
              </a:rPr>
              <a:t>معرفی شرکت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11E69D-546B-9C1F-0DA3-3E13B8E74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9391"/>
            <a:ext cx="12191999" cy="6828609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882C179-E62F-0B5C-9C8E-AF1CA8BF0480}"/>
              </a:ext>
            </a:extLst>
          </p:cNvPr>
          <p:cNvSpPr/>
          <p:nvPr/>
        </p:nvSpPr>
        <p:spPr>
          <a:xfrm>
            <a:off x="688063" y="29391"/>
            <a:ext cx="1493822" cy="28748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AB5FC6-410F-33EB-3825-E4CD8AC49FB3}"/>
              </a:ext>
            </a:extLst>
          </p:cNvPr>
          <p:cNvCxnSpPr/>
          <p:nvPr/>
        </p:nvCxnSpPr>
        <p:spPr>
          <a:xfrm>
            <a:off x="2181885" y="172016"/>
            <a:ext cx="105925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82E8AD1-5FB6-AF48-812F-B3B86827B17A}"/>
              </a:ext>
            </a:extLst>
          </p:cNvPr>
          <p:cNvSpPr/>
          <p:nvPr/>
        </p:nvSpPr>
        <p:spPr>
          <a:xfrm>
            <a:off x="3241141" y="67897"/>
            <a:ext cx="4644428" cy="49794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A59C5D-4C69-0C88-32CB-389FDD2A333C}"/>
              </a:ext>
            </a:extLst>
          </p:cNvPr>
          <p:cNvSpPr txBox="1"/>
          <p:nvPr/>
        </p:nvSpPr>
        <p:spPr>
          <a:xfrm>
            <a:off x="3568851" y="104113"/>
            <a:ext cx="487981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آدرس ثبت نام سامانه فروش شمارشگر بر روی مولد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E71C2FA-62E6-F71D-08FF-5A7B1BBCC21F}"/>
              </a:ext>
            </a:extLst>
          </p:cNvPr>
          <p:cNvSpPr/>
          <p:nvPr/>
        </p:nvSpPr>
        <p:spPr>
          <a:xfrm>
            <a:off x="1855961" y="1602463"/>
            <a:ext cx="3485584" cy="68806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1279955A-D638-DB80-F47F-7ED88682E74D}"/>
              </a:ext>
            </a:extLst>
          </p:cNvPr>
          <p:cNvCxnSpPr>
            <a:stCxn id="29" idx="2"/>
          </p:cNvCxnSpPr>
          <p:nvPr/>
        </p:nvCxnSpPr>
        <p:spPr>
          <a:xfrm>
            <a:off x="1434974" y="316871"/>
            <a:ext cx="1806167" cy="128559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7169AE45-5F7E-869A-E579-D8BA6A238B04}"/>
              </a:ext>
            </a:extLst>
          </p:cNvPr>
          <p:cNvSpPr txBox="1"/>
          <p:nvPr/>
        </p:nvSpPr>
        <p:spPr>
          <a:xfrm>
            <a:off x="2049103" y="1768885"/>
            <a:ext cx="321096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آدرس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: www.power.scmiran.ir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4593B-0FF7-08C6-8C20-705FB3BCE808}"/>
              </a:ext>
            </a:extLst>
          </p:cNvPr>
          <p:cNvSpPr txBox="1"/>
          <p:nvPr/>
        </p:nvSpPr>
        <p:spPr>
          <a:xfrm>
            <a:off x="5662572" y="1833193"/>
            <a:ext cx="346187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F2350F-DA6B-1F53-6629-1A557A816F8B}"/>
              </a:ext>
            </a:extLst>
          </p:cNvPr>
          <p:cNvSpPr/>
          <p:nvPr/>
        </p:nvSpPr>
        <p:spPr>
          <a:xfrm>
            <a:off x="5426482" y="1826108"/>
            <a:ext cx="642795" cy="49794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98E160-F4B6-576D-FC5D-FFA5C966A332}"/>
              </a:ext>
            </a:extLst>
          </p:cNvPr>
          <p:cNvSpPr txBox="1"/>
          <p:nvPr/>
        </p:nvSpPr>
        <p:spPr>
          <a:xfrm>
            <a:off x="5635849" y="1890416"/>
            <a:ext cx="346187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3189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79703D-26E7-43B0-AEB6-88DE0C4E642E}"/>
              </a:ext>
            </a:extLst>
          </p:cNvPr>
          <p:cNvSpPr/>
          <p:nvPr/>
        </p:nvSpPr>
        <p:spPr>
          <a:xfrm>
            <a:off x="3361696" y="7024422"/>
            <a:ext cx="41295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a-IR" sz="1400" b="1" dirty="0">
                <a:solidFill>
                  <a:schemeClr val="tx1"/>
                </a:solidFill>
                <a:latin typeface="Shabnam" panose="020B0603030804020204" pitchFamily="34" charset="-78"/>
                <a:cs typeface="Shabnam" panose="020B0603030804020204" pitchFamily="34" charset="-78"/>
              </a:rPr>
              <a:t>پویا ، هوشمند ، بهره ور</a:t>
            </a:r>
            <a:endParaRPr lang="en-US" sz="1400" b="1" dirty="0">
              <a:solidFill>
                <a:schemeClr val="tx1"/>
              </a:solidFill>
              <a:latin typeface="Shabnam" panose="020B0603030804020204" pitchFamily="34" charset="-78"/>
              <a:cs typeface="Shabnam" panose="020B0603030804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21A22-4C5A-4DB5-A0DA-0AD4F13B0D81}"/>
              </a:ext>
            </a:extLst>
          </p:cNvPr>
          <p:cNvGrpSpPr/>
          <p:nvPr/>
        </p:nvGrpSpPr>
        <p:grpSpPr>
          <a:xfrm>
            <a:off x="7754296" y="7160902"/>
            <a:ext cx="2660618" cy="668639"/>
            <a:chOff x="7853697" y="6173550"/>
            <a:chExt cx="2660618" cy="6686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91DCB1-2B3D-487D-872E-1583D14316F8}"/>
                </a:ext>
              </a:extLst>
            </p:cNvPr>
            <p:cNvGrpSpPr/>
            <p:nvPr/>
          </p:nvGrpSpPr>
          <p:grpSpPr>
            <a:xfrm>
              <a:off x="7853697" y="6173550"/>
              <a:ext cx="2660618" cy="668639"/>
              <a:chOff x="6571611" y="733265"/>
              <a:chExt cx="3389922" cy="85192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E0D63D3-5EC3-4A3E-B580-517FE9CA792D}"/>
                  </a:ext>
                </a:extLst>
              </p:cNvPr>
              <p:cNvGrpSpPr/>
              <p:nvPr/>
            </p:nvGrpSpPr>
            <p:grpSpPr>
              <a:xfrm>
                <a:off x="6571611" y="733265"/>
                <a:ext cx="3389922" cy="815216"/>
                <a:chOff x="7291753" y="1398421"/>
                <a:chExt cx="3389922" cy="81521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78C948A-D212-40FA-BC95-F10E684D2CA6}"/>
                    </a:ext>
                  </a:extLst>
                </p:cNvPr>
                <p:cNvSpPr txBox="1"/>
                <p:nvPr/>
              </p:nvSpPr>
              <p:spPr>
                <a:xfrm>
                  <a:off x="7291753" y="1625424"/>
                  <a:ext cx="3115073" cy="588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استان تهـــــــــران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012FEFE-B69A-473D-818A-3CF99FCEBC23}"/>
                    </a:ext>
                  </a:extLst>
                </p:cNvPr>
                <p:cNvSpPr txBox="1"/>
                <p:nvPr/>
              </p:nvSpPr>
              <p:spPr>
                <a:xfrm>
                  <a:off x="8732812" y="1398421"/>
                  <a:ext cx="1948863" cy="3333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شرکت توزیع نیروی برق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</p:grpSp>
          <p:sp useBgFill="1">
            <p:nvSpPr>
              <p:cNvPr id="33" name="Oval 32">
                <a:extLst>
                  <a:ext uri="{FF2B5EF4-FFF2-40B4-BE49-F238E27FC236}">
                    <a16:creationId xmlns:a16="http://schemas.microsoft.com/office/drawing/2014/main" id="{21C78D12-C0A9-4CE7-AD54-48DD09B28C47}"/>
                  </a:ext>
                </a:extLst>
              </p:cNvPr>
              <p:cNvSpPr/>
              <p:nvPr/>
            </p:nvSpPr>
            <p:spPr>
              <a:xfrm>
                <a:off x="7271407" y="843923"/>
                <a:ext cx="741262" cy="74126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 descr="دانلود رایگان وکتور لوگو (آرم) اداره برق - فارس گرافیک">
              <a:extLst>
                <a:ext uri="{FF2B5EF4-FFF2-40B4-BE49-F238E27FC236}">
                  <a16:creationId xmlns:a16="http://schemas.microsoft.com/office/drawing/2014/main" id="{D410DF29-D116-4CA6-B5FF-C2B975180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226" y="6255441"/>
              <a:ext cx="585216" cy="58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5BEE7-B173-44C4-B404-6AD71EC66DA1}"/>
              </a:ext>
            </a:extLst>
          </p:cNvPr>
          <p:cNvSpPr/>
          <p:nvPr/>
        </p:nvSpPr>
        <p:spPr>
          <a:xfrm>
            <a:off x="6727134" y="29391"/>
            <a:ext cx="2844873" cy="692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latin typeface="Shabnam" panose="020B0603030804020204" pitchFamily="34" charset="-78"/>
                <a:cs typeface="B Yekan" panose="00000400000000000000" pitchFamily="2" charset="-78"/>
              </a:rPr>
              <a:t>معرفی شرکت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11E69D-546B-9C1F-0DA3-3E13B8E74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82E8AD1-5FB6-AF48-812F-B3B86827B17A}"/>
              </a:ext>
            </a:extLst>
          </p:cNvPr>
          <p:cNvSpPr/>
          <p:nvPr/>
        </p:nvSpPr>
        <p:spPr>
          <a:xfrm>
            <a:off x="6599976" y="1678547"/>
            <a:ext cx="5006331" cy="49794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3B04D78-F91E-3A54-3AC9-897BEF893B0D}"/>
              </a:ext>
            </a:extLst>
          </p:cNvPr>
          <p:cNvSpPr txBox="1"/>
          <p:nvPr/>
        </p:nvSpPr>
        <p:spPr>
          <a:xfrm>
            <a:off x="6740832" y="1742855"/>
            <a:ext cx="487981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انتخاب قسمت ثبت نام مشترکین برای شمارشگر روی مولد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E1FE3B7-6E9A-CB08-33E6-727F809823D5}"/>
              </a:ext>
            </a:extLst>
          </p:cNvPr>
          <p:cNvSpPr/>
          <p:nvPr/>
        </p:nvSpPr>
        <p:spPr>
          <a:xfrm>
            <a:off x="3594226" y="597529"/>
            <a:ext cx="1186004" cy="389299"/>
          </a:xfrm>
          <a:prstGeom prst="roundRect">
            <a:avLst/>
          </a:prstGeom>
          <a:noFill/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accent4">
                    <a:lumMod val="20000"/>
                    <a:lumOff val="80000"/>
                  </a:schemeClr>
                </a:solidFill>
              </a:ln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CCB3263-FF55-AE40-EBC7-1CC14C33AD4A}"/>
              </a:ext>
            </a:extLst>
          </p:cNvPr>
          <p:cNvCxnSpPr/>
          <p:nvPr/>
        </p:nvCxnSpPr>
        <p:spPr>
          <a:xfrm>
            <a:off x="4780230" y="787651"/>
            <a:ext cx="1819746" cy="108269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7" name="Oval 106">
            <a:extLst>
              <a:ext uri="{FF2B5EF4-FFF2-40B4-BE49-F238E27FC236}">
                <a16:creationId xmlns:a16="http://schemas.microsoft.com/office/drawing/2014/main" id="{86740FB6-0378-04FA-E3DA-B00575D28693}"/>
              </a:ext>
            </a:extLst>
          </p:cNvPr>
          <p:cNvSpPr/>
          <p:nvPr/>
        </p:nvSpPr>
        <p:spPr>
          <a:xfrm>
            <a:off x="5707227" y="1704578"/>
            <a:ext cx="642795" cy="49794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700F398-D912-30CC-87D4-EA48016EB634}"/>
              </a:ext>
            </a:extLst>
          </p:cNvPr>
          <p:cNvSpPr txBox="1"/>
          <p:nvPr/>
        </p:nvSpPr>
        <p:spPr>
          <a:xfrm>
            <a:off x="5916594" y="1768886"/>
            <a:ext cx="346187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420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79703D-26E7-43B0-AEB6-88DE0C4E642E}"/>
              </a:ext>
            </a:extLst>
          </p:cNvPr>
          <p:cNvSpPr/>
          <p:nvPr/>
        </p:nvSpPr>
        <p:spPr>
          <a:xfrm>
            <a:off x="3361696" y="7024422"/>
            <a:ext cx="41295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پویا ، هوشمند ، بهره ور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21A22-4C5A-4DB5-A0DA-0AD4F13B0D81}"/>
              </a:ext>
            </a:extLst>
          </p:cNvPr>
          <p:cNvGrpSpPr/>
          <p:nvPr/>
        </p:nvGrpSpPr>
        <p:grpSpPr>
          <a:xfrm>
            <a:off x="7754296" y="7160902"/>
            <a:ext cx="2660618" cy="668639"/>
            <a:chOff x="7853697" y="6173550"/>
            <a:chExt cx="2660618" cy="6686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91DCB1-2B3D-487D-872E-1583D14316F8}"/>
                </a:ext>
              </a:extLst>
            </p:cNvPr>
            <p:cNvGrpSpPr/>
            <p:nvPr/>
          </p:nvGrpSpPr>
          <p:grpSpPr>
            <a:xfrm>
              <a:off x="7853697" y="6173550"/>
              <a:ext cx="2660618" cy="668639"/>
              <a:chOff x="6571611" y="733265"/>
              <a:chExt cx="3389922" cy="85192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E0D63D3-5EC3-4A3E-B580-517FE9CA792D}"/>
                  </a:ext>
                </a:extLst>
              </p:cNvPr>
              <p:cNvGrpSpPr/>
              <p:nvPr/>
            </p:nvGrpSpPr>
            <p:grpSpPr>
              <a:xfrm>
                <a:off x="6571611" y="733265"/>
                <a:ext cx="3389922" cy="815216"/>
                <a:chOff x="7291753" y="1398421"/>
                <a:chExt cx="3389922" cy="81521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78C948A-D212-40FA-BC95-F10E684D2CA6}"/>
                    </a:ext>
                  </a:extLst>
                </p:cNvPr>
                <p:cNvSpPr txBox="1"/>
                <p:nvPr/>
              </p:nvSpPr>
              <p:spPr>
                <a:xfrm>
                  <a:off x="7291753" y="1625424"/>
                  <a:ext cx="3115073" cy="588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استان تهـــــــــران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012FEFE-B69A-473D-818A-3CF99FCEBC23}"/>
                    </a:ext>
                  </a:extLst>
                </p:cNvPr>
                <p:cNvSpPr txBox="1"/>
                <p:nvPr/>
              </p:nvSpPr>
              <p:spPr>
                <a:xfrm>
                  <a:off x="8732812" y="1398421"/>
                  <a:ext cx="1948863" cy="3333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شرکت توزیع نیروی برق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</p:grpSp>
          <p:sp useBgFill="1">
            <p:nvSpPr>
              <p:cNvPr id="33" name="Oval 32">
                <a:extLst>
                  <a:ext uri="{FF2B5EF4-FFF2-40B4-BE49-F238E27FC236}">
                    <a16:creationId xmlns:a16="http://schemas.microsoft.com/office/drawing/2014/main" id="{21C78D12-C0A9-4CE7-AD54-48DD09B28C47}"/>
                  </a:ext>
                </a:extLst>
              </p:cNvPr>
              <p:cNvSpPr/>
              <p:nvPr/>
            </p:nvSpPr>
            <p:spPr>
              <a:xfrm>
                <a:off x="7271407" y="843923"/>
                <a:ext cx="741262" cy="74126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 descr="دانلود رایگان وکتور لوگو (آرم) اداره برق - فارس گرافیک">
              <a:extLst>
                <a:ext uri="{FF2B5EF4-FFF2-40B4-BE49-F238E27FC236}">
                  <a16:creationId xmlns:a16="http://schemas.microsoft.com/office/drawing/2014/main" id="{D410DF29-D116-4CA6-B5FF-C2B975180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226" y="6255441"/>
              <a:ext cx="585216" cy="58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5BEE7-B173-44C4-B404-6AD71EC66DA1}"/>
              </a:ext>
            </a:extLst>
          </p:cNvPr>
          <p:cNvSpPr/>
          <p:nvPr/>
        </p:nvSpPr>
        <p:spPr>
          <a:xfrm>
            <a:off x="6727134" y="29391"/>
            <a:ext cx="2844873" cy="692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B Yekan" panose="00000400000000000000" pitchFamily="2" charset="-78"/>
              </a:rPr>
              <a:t>معرفی شرکت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FD4EC-0FB7-52B2-E7CC-DA3871B3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8F5E3B-6D9D-8B2A-66D6-5F179965564D}"/>
              </a:ext>
            </a:extLst>
          </p:cNvPr>
          <p:cNvSpPr/>
          <p:nvPr/>
        </p:nvSpPr>
        <p:spPr>
          <a:xfrm>
            <a:off x="2163778" y="1294646"/>
            <a:ext cx="4745364" cy="13670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85DD1-11E0-E5AB-6767-74C56A55C1A1}"/>
              </a:ext>
            </a:extLst>
          </p:cNvPr>
          <p:cNvSpPr txBox="1"/>
          <p:nvPr/>
        </p:nvSpPr>
        <p:spPr>
          <a:xfrm>
            <a:off x="5765228" y="1368933"/>
            <a:ext cx="130620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نوع متقاضی: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75418D-67FB-0884-9CFB-3F5FBB6E7270}"/>
              </a:ext>
            </a:extLst>
          </p:cNvPr>
          <p:cNvSpPr/>
          <p:nvPr/>
        </p:nvSpPr>
        <p:spPr>
          <a:xfrm>
            <a:off x="7233720" y="1294646"/>
            <a:ext cx="2697420" cy="103209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49D32-916F-92B3-6FA8-25A8528BBFF9}"/>
              </a:ext>
            </a:extLst>
          </p:cNvPr>
          <p:cNvSpPr txBox="1"/>
          <p:nvPr/>
        </p:nvSpPr>
        <p:spPr>
          <a:xfrm>
            <a:off x="2794085" y="1368933"/>
            <a:ext cx="3484749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شامل دو بخش حقیقی و حقوقی است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817A3F-8280-358D-8D39-53D9E7466858}"/>
              </a:ext>
            </a:extLst>
          </p:cNvPr>
          <p:cNvSpPr txBox="1"/>
          <p:nvPr/>
        </p:nvSpPr>
        <p:spPr>
          <a:xfrm>
            <a:off x="4984759" y="1727339"/>
            <a:ext cx="3484749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حقیقی:افراد و اشخاص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C8A996-860A-000D-A787-22D5AA5B2ADE}"/>
              </a:ext>
            </a:extLst>
          </p:cNvPr>
          <p:cNvSpPr txBox="1"/>
          <p:nvPr/>
        </p:nvSpPr>
        <p:spPr>
          <a:xfrm>
            <a:off x="2849754" y="2061640"/>
            <a:ext cx="484360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حقوقی : شرکت ها ، سازمان ها ، ارگان ها و نهاد ها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2FEFE1-8A7C-CFA2-6587-3DED0B5673FA}"/>
              </a:ext>
            </a:extLst>
          </p:cNvPr>
          <p:cNvCxnSpPr>
            <a:cxnSpLocks/>
          </p:cNvCxnSpPr>
          <p:nvPr/>
        </p:nvCxnSpPr>
        <p:spPr>
          <a:xfrm flipH="1">
            <a:off x="6909142" y="1810693"/>
            <a:ext cx="3245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1F5E1527-E1DA-F399-A45E-F23E06C4987F}"/>
              </a:ext>
            </a:extLst>
          </p:cNvPr>
          <p:cNvSpPr/>
          <p:nvPr/>
        </p:nvSpPr>
        <p:spPr>
          <a:xfrm>
            <a:off x="7193215" y="830182"/>
            <a:ext cx="429803" cy="369331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B1F069-8369-556B-022B-11AF4BBF4AF5}"/>
              </a:ext>
            </a:extLst>
          </p:cNvPr>
          <p:cNvSpPr txBox="1"/>
          <p:nvPr/>
        </p:nvSpPr>
        <p:spPr>
          <a:xfrm>
            <a:off x="7262844" y="839882"/>
            <a:ext cx="389298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6900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79703D-26E7-43B0-AEB6-88DE0C4E642E}"/>
              </a:ext>
            </a:extLst>
          </p:cNvPr>
          <p:cNvSpPr/>
          <p:nvPr/>
        </p:nvSpPr>
        <p:spPr>
          <a:xfrm>
            <a:off x="3361696" y="7024422"/>
            <a:ext cx="41295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پویا ، هوشمند ، بهره ور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21A22-4C5A-4DB5-A0DA-0AD4F13B0D81}"/>
              </a:ext>
            </a:extLst>
          </p:cNvPr>
          <p:cNvGrpSpPr/>
          <p:nvPr/>
        </p:nvGrpSpPr>
        <p:grpSpPr>
          <a:xfrm>
            <a:off x="7754296" y="7160902"/>
            <a:ext cx="2660618" cy="668639"/>
            <a:chOff x="7853697" y="6173550"/>
            <a:chExt cx="2660618" cy="6686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91DCB1-2B3D-487D-872E-1583D14316F8}"/>
                </a:ext>
              </a:extLst>
            </p:cNvPr>
            <p:cNvGrpSpPr/>
            <p:nvPr/>
          </p:nvGrpSpPr>
          <p:grpSpPr>
            <a:xfrm>
              <a:off x="7853697" y="6173550"/>
              <a:ext cx="2660618" cy="668639"/>
              <a:chOff x="6571611" y="733265"/>
              <a:chExt cx="3389922" cy="85192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E0D63D3-5EC3-4A3E-B580-517FE9CA792D}"/>
                  </a:ext>
                </a:extLst>
              </p:cNvPr>
              <p:cNvGrpSpPr/>
              <p:nvPr/>
            </p:nvGrpSpPr>
            <p:grpSpPr>
              <a:xfrm>
                <a:off x="6571611" y="733265"/>
                <a:ext cx="3389922" cy="815216"/>
                <a:chOff x="7291753" y="1398421"/>
                <a:chExt cx="3389922" cy="81521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78C948A-D212-40FA-BC95-F10E684D2CA6}"/>
                    </a:ext>
                  </a:extLst>
                </p:cNvPr>
                <p:cNvSpPr txBox="1"/>
                <p:nvPr/>
              </p:nvSpPr>
              <p:spPr>
                <a:xfrm>
                  <a:off x="7291753" y="1625424"/>
                  <a:ext cx="3115073" cy="588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استان تهـــــــــران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012FEFE-B69A-473D-818A-3CF99FCEBC23}"/>
                    </a:ext>
                  </a:extLst>
                </p:cNvPr>
                <p:cNvSpPr txBox="1"/>
                <p:nvPr/>
              </p:nvSpPr>
              <p:spPr>
                <a:xfrm>
                  <a:off x="8732812" y="1398421"/>
                  <a:ext cx="1948863" cy="3333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شرکت توزیع نیروی برق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</p:grpSp>
          <p:sp useBgFill="1">
            <p:nvSpPr>
              <p:cNvPr id="33" name="Oval 32">
                <a:extLst>
                  <a:ext uri="{FF2B5EF4-FFF2-40B4-BE49-F238E27FC236}">
                    <a16:creationId xmlns:a16="http://schemas.microsoft.com/office/drawing/2014/main" id="{21C78D12-C0A9-4CE7-AD54-48DD09B28C47}"/>
                  </a:ext>
                </a:extLst>
              </p:cNvPr>
              <p:cNvSpPr/>
              <p:nvPr/>
            </p:nvSpPr>
            <p:spPr>
              <a:xfrm>
                <a:off x="7271407" y="843923"/>
                <a:ext cx="741262" cy="74126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 descr="دانلود رایگان وکتور لوگو (آرم) اداره برق - فارس گرافیک">
              <a:extLst>
                <a:ext uri="{FF2B5EF4-FFF2-40B4-BE49-F238E27FC236}">
                  <a16:creationId xmlns:a16="http://schemas.microsoft.com/office/drawing/2014/main" id="{D410DF29-D116-4CA6-B5FF-C2B975180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226" y="6255441"/>
              <a:ext cx="585216" cy="58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5BEE7-B173-44C4-B404-6AD71EC66DA1}"/>
              </a:ext>
            </a:extLst>
          </p:cNvPr>
          <p:cNvSpPr/>
          <p:nvPr/>
        </p:nvSpPr>
        <p:spPr>
          <a:xfrm>
            <a:off x="6727134" y="29391"/>
            <a:ext cx="2844873" cy="692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B Yekan" panose="00000400000000000000" pitchFamily="2" charset="-78"/>
              </a:rPr>
              <a:t>معرفی شرکت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FD4EC-0FB7-52B2-E7CC-DA3871B39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8F5E3B-6D9D-8B2A-66D6-5F179965564D}"/>
              </a:ext>
            </a:extLst>
          </p:cNvPr>
          <p:cNvSpPr/>
          <p:nvPr/>
        </p:nvSpPr>
        <p:spPr>
          <a:xfrm>
            <a:off x="2163778" y="1294646"/>
            <a:ext cx="4745364" cy="136707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85DD1-11E0-E5AB-6767-74C56A55C1A1}"/>
              </a:ext>
            </a:extLst>
          </p:cNvPr>
          <p:cNvSpPr txBox="1"/>
          <p:nvPr/>
        </p:nvSpPr>
        <p:spPr>
          <a:xfrm>
            <a:off x="5682101" y="1285311"/>
            <a:ext cx="130620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نوع متقاضی: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75418D-67FB-0884-9CFB-3F5FBB6E7270}"/>
              </a:ext>
            </a:extLst>
          </p:cNvPr>
          <p:cNvSpPr/>
          <p:nvPr/>
        </p:nvSpPr>
        <p:spPr>
          <a:xfrm>
            <a:off x="7233720" y="1294646"/>
            <a:ext cx="2697420" cy="103209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49D32-916F-92B3-6FA8-25A8528BBFF9}"/>
              </a:ext>
            </a:extLst>
          </p:cNvPr>
          <p:cNvSpPr txBox="1"/>
          <p:nvPr/>
        </p:nvSpPr>
        <p:spPr>
          <a:xfrm>
            <a:off x="2326067" y="1995359"/>
            <a:ext cx="474536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در صورت انتخاب قسمت حقیقی این صفحه وارد می شود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817A3F-8280-358D-8D39-53D9E7466858}"/>
              </a:ext>
            </a:extLst>
          </p:cNvPr>
          <p:cNvSpPr txBox="1"/>
          <p:nvPr/>
        </p:nvSpPr>
        <p:spPr>
          <a:xfrm>
            <a:off x="5028620" y="1626027"/>
            <a:ext cx="3484749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حقیقی:افراد و اشخاص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2FEFE1-8A7C-CFA2-6587-3DED0B5673FA}"/>
              </a:ext>
            </a:extLst>
          </p:cNvPr>
          <p:cNvCxnSpPr>
            <a:cxnSpLocks/>
          </p:cNvCxnSpPr>
          <p:nvPr/>
        </p:nvCxnSpPr>
        <p:spPr>
          <a:xfrm flipH="1">
            <a:off x="6909142" y="1810693"/>
            <a:ext cx="32457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61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79703D-26E7-43B0-AEB6-88DE0C4E642E}"/>
              </a:ext>
            </a:extLst>
          </p:cNvPr>
          <p:cNvSpPr/>
          <p:nvPr/>
        </p:nvSpPr>
        <p:spPr>
          <a:xfrm>
            <a:off x="3361696" y="7024422"/>
            <a:ext cx="41295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پویا ، هوشمند ، بهره ور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21A22-4C5A-4DB5-A0DA-0AD4F13B0D81}"/>
              </a:ext>
            </a:extLst>
          </p:cNvPr>
          <p:cNvGrpSpPr/>
          <p:nvPr/>
        </p:nvGrpSpPr>
        <p:grpSpPr>
          <a:xfrm>
            <a:off x="7754296" y="7160902"/>
            <a:ext cx="2660618" cy="668639"/>
            <a:chOff x="7853697" y="6173550"/>
            <a:chExt cx="2660618" cy="6686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91DCB1-2B3D-487D-872E-1583D14316F8}"/>
                </a:ext>
              </a:extLst>
            </p:cNvPr>
            <p:cNvGrpSpPr/>
            <p:nvPr/>
          </p:nvGrpSpPr>
          <p:grpSpPr>
            <a:xfrm>
              <a:off x="7853697" y="6173550"/>
              <a:ext cx="2660618" cy="668639"/>
              <a:chOff x="6571611" y="733265"/>
              <a:chExt cx="3389922" cy="85192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E0D63D3-5EC3-4A3E-B580-517FE9CA792D}"/>
                  </a:ext>
                </a:extLst>
              </p:cNvPr>
              <p:cNvGrpSpPr/>
              <p:nvPr/>
            </p:nvGrpSpPr>
            <p:grpSpPr>
              <a:xfrm>
                <a:off x="6571611" y="733265"/>
                <a:ext cx="3389922" cy="815216"/>
                <a:chOff x="7291753" y="1398421"/>
                <a:chExt cx="3389922" cy="81521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78C948A-D212-40FA-BC95-F10E684D2CA6}"/>
                    </a:ext>
                  </a:extLst>
                </p:cNvPr>
                <p:cNvSpPr txBox="1"/>
                <p:nvPr/>
              </p:nvSpPr>
              <p:spPr>
                <a:xfrm>
                  <a:off x="7291753" y="1625424"/>
                  <a:ext cx="3115073" cy="588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استان تهـــــــــران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012FEFE-B69A-473D-818A-3CF99FCEBC23}"/>
                    </a:ext>
                  </a:extLst>
                </p:cNvPr>
                <p:cNvSpPr txBox="1"/>
                <p:nvPr/>
              </p:nvSpPr>
              <p:spPr>
                <a:xfrm>
                  <a:off x="8732812" y="1398421"/>
                  <a:ext cx="1948863" cy="3333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شرکت توزیع نیروی برق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</p:grpSp>
          <p:sp useBgFill="1">
            <p:nvSpPr>
              <p:cNvPr id="33" name="Oval 32">
                <a:extLst>
                  <a:ext uri="{FF2B5EF4-FFF2-40B4-BE49-F238E27FC236}">
                    <a16:creationId xmlns:a16="http://schemas.microsoft.com/office/drawing/2014/main" id="{21C78D12-C0A9-4CE7-AD54-48DD09B28C47}"/>
                  </a:ext>
                </a:extLst>
              </p:cNvPr>
              <p:cNvSpPr/>
              <p:nvPr/>
            </p:nvSpPr>
            <p:spPr>
              <a:xfrm>
                <a:off x="7271407" y="843923"/>
                <a:ext cx="741262" cy="74126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 descr="دانلود رایگان وکتور لوگو (آرم) اداره برق - فارس گرافیک">
              <a:extLst>
                <a:ext uri="{FF2B5EF4-FFF2-40B4-BE49-F238E27FC236}">
                  <a16:creationId xmlns:a16="http://schemas.microsoft.com/office/drawing/2014/main" id="{D410DF29-D116-4CA6-B5FF-C2B975180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226" y="6255441"/>
              <a:ext cx="585216" cy="58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5BEE7-B173-44C4-B404-6AD71EC66DA1}"/>
              </a:ext>
            </a:extLst>
          </p:cNvPr>
          <p:cNvSpPr/>
          <p:nvPr/>
        </p:nvSpPr>
        <p:spPr>
          <a:xfrm>
            <a:off x="6727134" y="29391"/>
            <a:ext cx="2844873" cy="692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B Yekan" panose="00000400000000000000" pitchFamily="2" charset="-78"/>
              </a:rPr>
              <a:t>معرفی شرکت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6CC9A-AFA5-7877-3766-3F4F75381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" y="18106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915E37-06EC-C433-2E47-DDDFCEF11852}"/>
              </a:ext>
            </a:extLst>
          </p:cNvPr>
          <p:cNvSpPr/>
          <p:nvPr/>
        </p:nvSpPr>
        <p:spPr>
          <a:xfrm>
            <a:off x="0" y="29391"/>
            <a:ext cx="4745364" cy="14229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C9973-87F1-976A-3299-6C6076B3241A}"/>
              </a:ext>
            </a:extLst>
          </p:cNvPr>
          <p:cNvSpPr txBox="1"/>
          <p:nvPr/>
        </p:nvSpPr>
        <p:spPr>
          <a:xfrm>
            <a:off x="3603265" y="0"/>
            <a:ext cx="1306203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نوع متقاضی: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E09AC-F094-0090-0A41-A9A2EF698E4F}"/>
              </a:ext>
            </a:extLst>
          </p:cNvPr>
          <p:cNvSpPr txBox="1"/>
          <p:nvPr/>
        </p:nvSpPr>
        <p:spPr>
          <a:xfrm>
            <a:off x="164104" y="720420"/>
            <a:ext cx="474536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در صورت انتخاب قسمت حقیقی این صفحه وارد می شود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D26C1-5150-EA4E-FA33-CAC297EBFBCE}"/>
              </a:ext>
            </a:extLst>
          </p:cNvPr>
          <p:cNvSpPr txBox="1"/>
          <p:nvPr/>
        </p:nvSpPr>
        <p:spPr>
          <a:xfrm>
            <a:off x="2905026" y="351088"/>
            <a:ext cx="3484749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حقیقی:افراد و اشخاص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79736-BF44-E37D-1491-EB4F462B416D}"/>
              </a:ext>
            </a:extLst>
          </p:cNvPr>
          <p:cNvSpPr txBox="1"/>
          <p:nvPr/>
        </p:nvSpPr>
        <p:spPr>
          <a:xfrm>
            <a:off x="1298490" y="1057188"/>
            <a:ext cx="3484748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این 8 قسمت از 1 تا 8 با دقت تکمیل گردد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08F301-8E4D-CA42-44D5-06016388F9B1}"/>
              </a:ext>
            </a:extLst>
          </p:cNvPr>
          <p:cNvSpPr/>
          <p:nvPr/>
        </p:nvSpPr>
        <p:spPr>
          <a:xfrm>
            <a:off x="9209868" y="1979666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37FAA-FB21-790C-6BB9-6FA9A8A4425B}"/>
              </a:ext>
            </a:extLst>
          </p:cNvPr>
          <p:cNvSpPr txBox="1"/>
          <p:nvPr/>
        </p:nvSpPr>
        <p:spPr>
          <a:xfrm>
            <a:off x="9250373" y="1939302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FE6B1D-3572-4537-5F41-33AE9772FB73}"/>
              </a:ext>
            </a:extLst>
          </p:cNvPr>
          <p:cNvSpPr/>
          <p:nvPr/>
        </p:nvSpPr>
        <p:spPr>
          <a:xfrm>
            <a:off x="9093557" y="2584793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817B06-9682-457C-0924-B182B97E9C5E}"/>
              </a:ext>
            </a:extLst>
          </p:cNvPr>
          <p:cNvSpPr txBox="1"/>
          <p:nvPr/>
        </p:nvSpPr>
        <p:spPr>
          <a:xfrm>
            <a:off x="9134062" y="2544429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3BCB92-51BB-55CA-A06A-764CB02B51CC}"/>
              </a:ext>
            </a:extLst>
          </p:cNvPr>
          <p:cNvSpPr/>
          <p:nvPr/>
        </p:nvSpPr>
        <p:spPr>
          <a:xfrm>
            <a:off x="6323945" y="2044107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312811-41B1-8B16-B2C1-4827A550CC13}"/>
              </a:ext>
            </a:extLst>
          </p:cNvPr>
          <p:cNvSpPr txBox="1"/>
          <p:nvPr/>
        </p:nvSpPr>
        <p:spPr>
          <a:xfrm>
            <a:off x="6364450" y="2003743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8E6203-1DA5-4EE2-CFC0-51D02102DA9B}"/>
              </a:ext>
            </a:extLst>
          </p:cNvPr>
          <p:cNvSpPr/>
          <p:nvPr/>
        </p:nvSpPr>
        <p:spPr>
          <a:xfrm>
            <a:off x="3952561" y="2058856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A3D4DE-37C3-248D-61A1-7265D25F5173}"/>
              </a:ext>
            </a:extLst>
          </p:cNvPr>
          <p:cNvSpPr txBox="1"/>
          <p:nvPr/>
        </p:nvSpPr>
        <p:spPr>
          <a:xfrm>
            <a:off x="3993066" y="2018492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8404D5-4731-DD69-FCD3-DE6CD76FD8D7}"/>
              </a:ext>
            </a:extLst>
          </p:cNvPr>
          <p:cNvSpPr/>
          <p:nvPr/>
        </p:nvSpPr>
        <p:spPr>
          <a:xfrm>
            <a:off x="3913661" y="3384868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F221C0-16BF-8445-40DE-D51DFA5E469B}"/>
              </a:ext>
            </a:extLst>
          </p:cNvPr>
          <p:cNvSpPr txBox="1"/>
          <p:nvPr/>
        </p:nvSpPr>
        <p:spPr>
          <a:xfrm>
            <a:off x="3954166" y="3344504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46FCEA0-83BE-4A55-932D-9C6BE2DD1D0A}"/>
              </a:ext>
            </a:extLst>
          </p:cNvPr>
          <p:cNvSpPr/>
          <p:nvPr/>
        </p:nvSpPr>
        <p:spPr>
          <a:xfrm>
            <a:off x="6505560" y="3384868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F66230-B498-7E57-2787-4947D9B06B55}"/>
              </a:ext>
            </a:extLst>
          </p:cNvPr>
          <p:cNvSpPr txBox="1"/>
          <p:nvPr/>
        </p:nvSpPr>
        <p:spPr>
          <a:xfrm>
            <a:off x="6546065" y="3344504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C390ACB-52DE-9E09-6FB3-AB63B1ECEA28}"/>
              </a:ext>
            </a:extLst>
          </p:cNvPr>
          <p:cNvSpPr/>
          <p:nvPr/>
        </p:nvSpPr>
        <p:spPr>
          <a:xfrm>
            <a:off x="8847729" y="3384868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BBCB7A-164B-5C67-5896-0644C547EF77}"/>
              </a:ext>
            </a:extLst>
          </p:cNvPr>
          <p:cNvSpPr txBox="1"/>
          <p:nvPr/>
        </p:nvSpPr>
        <p:spPr>
          <a:xfrm>
            <a:off x="8888234" y="3344504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4FF2E06-ADE4-882A-8320-799CCBE79111}"/>
              </a:ext>
            </a:extLst>
          </p:cNvPr>
          <p:cNvSpPr/>
          <p:nvPr/>
        </p:nvSpPr>
        <p:spPr>
          <a:xfrm>
            <a:off x="9044873" y="3934102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44D1B6-CC09-F766-F9B0-D9C69802622A}"/>
              </a:ext>
            </a:extLst>
          </p:cNvPr>
          <p:cNvSpPr txBox="1"/>
          <p:nvPr/>
        </p:nvSpPr>
        <p:spPr>
          <a:xfrm>
            <a:off x="9085378" y="3893738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sz="2000" b="1" dirty="0">
                <a:solidFill>
                  <a:prstClr val="black"/>
                </a:solidFill>
                <a:latin typeface="Calibri" panose="020F0502020204030204"/>
                <a:cs typeface="B Nazanin" panose="00000400000000000000" pitchFamily="2" charset="-78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437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79703D-26E7-43B0-AEB6-88DE0C4E642E}"/>
              </a:ext>
            </a:extLst>
          </p:cNvPr>
          <p:cNvSpPr/>
          <p:nvPr/>
        </p:nvSpPr>
        <p:spPr>
          <a:xfrm>
            <a:off x="3361696" y="7024422"/>
            <a:ext cx="412957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پویا ، هوشمند ، بهره ور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21A22-4C5A-4DB5-A0DA-0AD4F13B0D81}"/>
              </a:ext>
            </a:extLst>
          </p:cNvPr>
          <p:cNvGrpSpPr/>
          <p:nvPr/>
        </p:nvGrpSpPr>
        <p:grpSpPr>
          <a:xfrm>
            <a:off x="7754296" y="7160902"/>
            <a:ext cx="2660618" cy="668639"/>
            <a:chOff x="7853697" y="6173550"/>
            <a:chExt cx="2660618" cy="66863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691DCB1-2B3D-487D-872E-1583D14316F8}"/>
                </a:ext>
              </a:extLst>
            </p:cNvPr>
            <p:cNvGrpSpPr/>
            <p:nvPr/>
          </p:nvGrpSpPr>
          <p:grpSpPr>
            <a:xfrm>
              <a:off x="7853697" y="6173550"/>
              <a:ext cx="2660618" cy="668639"/>
              <a:chOff x="6571611" y="733265"/>
              <a:chExt cx="3389922" cy="85192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E0D63D3-5EC3-4A3E-B580-517FE9CA792D}"/>
                  </a:ext>
                </a:extLst>
              </p:cNvPr>
              <p:cNvGrpSpPr/>
              <p:nvPr/>
            </p:nvGrpSpPr>
            <p:grpSpPr>
              <a:xfrm>
                <a:off x="6571611" y="733265"/>
                <a:ext cx="3389922" cy="815216"/>
                <a:chOff x="7291753" y="1398421"/>
                <a:chExt cx="3389922" cy="815216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178C948A-D212-40FA-BC95-F10E684D2CA6}"/>
                    </a:ext>
                  </a:extLst>
                </p:cNvPr>
                <p:cNvSpPr txBox="1"/>
                <p:nvPr/>
              </p:nvSpPr>
              <p:spPr>
                <a:xfrm>
                  <a:off x="7291753" y="1625424"/>
                  <a:ext cx="3115073" cy="588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استان تهـــــــــران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012FEFE-B69A-473D-818A-3CF99FCEBC23}"/>
                    </a:ext>
                  </a:extLst>
                </p:cNvPr>
                <p:cNvSpPr txBox="1"/>
                <p:nvPr/>
              </p:nvSpPr>
              <p:spPr>
                <a:xfrm>
                  <a:off x="8732812" y="1398421"/>
                  <a:ext cx="1948863" cy="3333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a-IR" sz="11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DiodrumArabic-Bold" panose="00000800000000000000" pitchFamily="2" charset="-78"/>
                      <a:ea typeface="+mn-ea"/>
                      <a:cs typeface="DiodrumArabic-Bold" panose="00000800000000000000" pitchFamily="2" charset="-78"/>
                    </a:rPr>
                    <a:t>شرکت توزیع نیروی برق</a:t>
                  </a:r>
                  <a:endPara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DiodrumArabic-Bold" panose="00000800000000000000" pitchFamily="2" charset="-78"/>
                    <a:ea typeface="+mn-ea"/>
                    <a:cs typeface="DiodrumArabic-Bold" panose="00000800000000000000" pitchFamily="2" charset="-78"/>
                  </a:endParaRPr>
                </a:p>
              </p:txBody>
            </p:sp>
          </p:grpSp>
          <p:sp useBgFill="1">
            <p:nvSpPr>
              <p:cNvPr id="33" name="Oval 32">
                <a:extLst>
                  <a:ext uri="{FF2B5EF4-FFF2-40B4-BE49-F238E27FC236}">
                    <a16:creationId xmlns:a16="http://schemas.microsoft.com/office/drawing/2014/main" id="{21C78D12-C0A9-4CE7-AD54-48DD09B28C47}"/>
                  </a:ext>
                </a:extLst>
              </p:cNvPr>
              <p:cNvSpPr/>
              <p:nvPr/>
            </p:nvSpPr>
            <p:spPr>
              <a:xfrm>
                <a:off x="7271407" y="843923"/>
                <a:ext cx="741262" cy="74126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 descr="دانلود رایگان وکتور لوگو (آرم) اداره برق - فارس گرافیک">
              <a:extLst>
                <a:ext uri="{FF2B5EF4-FFF2-40B4-BE49-F238E27FC236}">
                  <a16:creationId xmlns:a16="http://schemas.microsoft.com/office/drawing/2014/main" id="{D410DF29-D116-4CA6-B5FF-C2B975180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226" y="6255441"/>
              <a:ext cx="585216" cy="5852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5BEE7-B173-44C4-B404-6AD71EC66DA1}"/>
              </a:ext>
            </a:extLst>
          </p:cNvPr>
          <p:cNvSpPr/>
          <p:nvPr/>
        </p:nvSpPr>
        <p:spPr>
          <a:xfrm>
            <a:off x="6727134" y="29391"/>
            <a:ext cx="2844873" cy="692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B Yekan" panose="00000400000000000000" pitchFamily="2" charset="-78"/>
              </a:rPr>
              <a:t>معرفی شرکت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6CC9A-AFA5-7877-3766-3F4F75381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915E37-06EC-C433-2E47-DDDFCEF11852}"/>
              </a:ext>
            </a:extLst>
          </p:cNvPr>
          <p:cNvSpPr/>
          <p:nvPr/>
        </p:nvSpPr>
        <p:spPr>
          <a:xfrm>
            <a:off x="-1" y="29391"/>
            <a:ext cx="7288243" cy="142294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C9973-87F1-976A-3299-6C6076B3241A}"/>
              </a:ext>
            </a:extLst>
          </p:cNvPr>
          <p:cNvSpPr txBox="1"/>
          <p:nvPr/>
        </p:nvSpPr>
        <p:spPr>
          <a:xfrm>
            <a:off x="3552114" y="91544"/>
            <a:ext cx="3569555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های از1تا 4 مشخصات شخصی  است 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E09AC-F094-0090-0A41-A9A2EF698E4F}"/>
              </a:ext>
            </a:extLst>
          </p:cNvPr>
          <p:cNvSpPr txBox="1"/>
          <p:nvPr/>
        </p:nvSpPr>
        <p:spPr>
          <a:xfrm>
            <a:off x="126949" y="766717"/>
            <a:ext cx="7161294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6 : منطقه برق که کارگاه وجود در آن دارد انتخاب شود که با منطقه برق یکی است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7D26C1-5150-EA4E-FA33-CAC297EBFBCE}"/>
              </a:ext>
            </a:extLst>
          </p:cNvPr>
          <p:cNvSpPr txBox="1"/>
          <p:nvPr/>
        </p:nvSpPr>
        <p:spPr>
          <a:xfrm>
            <a:off x="2732119" y="435508"/>
            <a:ext cx="617432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5 : شرکت توزیع برق استان تهران انتخاب شود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79736-BF44-E37D-1491-EB4F462B416D}"/>
              </a:ext>
            </a:extLst>
          </p:cNvPr>
          <p:cNvSpPr txBox="1"/>
          <p:nvPr/>
        </p:nvSpPr>
        <p:spPr>
          <a:xfrm>
            <a:off x="3308193" y="1067396"/>
            <a:ext cx="5022177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های 7 و 8 : به آدرس و کد پستی هست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408F301-8E4D-CA42-44D5-06016388F9B1}"/>
              </a:ext>
            </a:extLst>
          </p:cNvPr>
          <p:cNvSpPr/>
          <p:nvPr/>
        </p:nvSpPr>
        <p:spPr>
          <a:xfrm>
            <a:off x="9209868" y="1979666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37FAA-FB21-790C-6BB9-6FA9A8A4425B}"/>
              </a:ext>
            </a:extLst>
          </p:cNvPr>
          <p:cNvSpPr txBox="1"/>
          <p:nvPr/>
        </p:nvSpPr>
        <p:spPr>
          <a:xfrm>
            <a:off x="9250373" y="1939302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FE6B1D-3572-4537-5F41-33AE9772FB73}"/>
              </a:ext>
            </a:extLst>
          </p:cNvPr>
          <p:cNvSpPr/>
          <p:nvPr/>
        </p:nvSpPr>
        <p:spPr>
          <a:xfrm>
            <a:off x="9093557" y="2584793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817B06-9682-457C-0924-B182B97E9C5E}"/>
              </a:ext>
            </a:extLst>
          </p:cNvPr>
          <p:cNvSpPr txBox="1"/>
          <p:nvPr/>
        </p:nvSpPr>
        <p:spPr>
          <a:xfrm>
            <a:off x="9134062" y="2544429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3BCB92-51BB-55CA-A06A-764CB02B51CC}"/>
              </a:ext>
            </a:extLst>
          </p:cNvPr>
          <p:cNvSpPr/>
          <p:nvPr/>
        </p:nvSpPr>
        <p:spPr>
          <a:xfrm>
            <a:off x="6323945" y="2044107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312811-41B1-8B16-B2C1-4827A550CC13}"/>
              </a:ext>
            </a:extLst>
          </p:cNvPr>
          <p:cNvSpPr txBox="1"/>
          <p:nvPr/>
        </p:nvSpPr>
        <p:spPr>
          <a:xfrm>
            <a:off x="6364450" y="2003743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48E6203-1DA5-4EE2-CFC0-51D02102DA9B}"/>
              </a:ext>
            </a:extLst>
          </p:cNvPr>
          <p:cNvSpPr/>
          <p:nvPr/>
        </p:nvSpPr>
        <p:spPr>
          <a:xfrm>
            <a:off x="3952561" y="2058856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A3D4DE-37C3-248D-61A1-7265D25F5173}"/>
              </a:ext>
            </a:extLst>
          </p:cNvPr>
          <p:cNvSpPr txBox="1"/>
          <p:nvPr/>
        </p:nvSpPr>
        <p:spPr>
          <a:xfrm>
            <a:off x="3993066" y="2018492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48404D5-4731-DD69-FCD3-DE6CD76FD8D7}"/>
              </a:ext>
            </a:extLst>
          </p:cNvPr>
          <p:cNvSpPr/>
          <p:nvPr/>
        </p:nvSpPr>
        <p:spPr>
          <a:xfrm>
            <a:off x="3913661" y="3384868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F221C0-16BF-8445-40DE-D51DFA5E469B}"/>
              </a:ext>
            </a:extLst>
          </p:cNvPr>
          <p:cNvSpPr txBox="1"/>
          <p:nvPr/>
        </p:nvSpPr>
        <p:spPr>
          <a:xfrm>
            <a:off x="3954166" y="3344504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46FCEA0-83BE-4A55-932D-9C6BE2DD1D0A}"/>
              </a:ext>
            </a:extLst>
          </p:cNvPr>
          <p:cNvSpPr/>
          <p:nvPr/>
        </p:nvSpPr>
        <p:spPr>
          <a:xfrm>
            <a:off x="6505560" y="3384868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F66230-B498-7E57-2787-4947D9B06B55}"/>
              </a:ext>
            </a:extLst>
          </p:cNvPr>
          <p:cNvSpPr txBox="1"/>
          <p:nvPr/>
        </p:nvSpPr>
        <p:spPr>
          <a:xfrm>
            <a:off x="6546065" y="3344504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C390ACB-52DE-9E09-6FB3-AB63B1ECEA28}"/>
              </a:ext>
            </a:extLst>
          </p:cNvPr>
          <p:cNvSpPr/>
          <p:nvPr/>
        </p:nvSpPr>
        <p:spPr>
          <a:xfrm>
            <a:off x="8847729" y="3384868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BBCB7A-164B-5C67-5896-0644C547EF77}"/>
              </a:ext>
            </a:extLst>
          </p:cNvPr>
          <p:cNvSpPr txBox="1"/>
          <p:nvPr/>
        </p:nvSpPr>
        <p:spPr>
          <a:xfrm>
            <a:off x="8888234" y="3344504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4FF2E06-ADE4-882A-8320-799CCBE79111}"/>
              </a:ext>
            </a:extLst>
          </p:cNvPr>
          <p:cNvSpPr/>
          <p:nvPr/>
        </p:nvSpPr>
        <p:spPr>
          <a:xfrm>
            <a:off x="9044873" y="3934102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44D1B6-CC09-F766-F9B0-D9C69802622A}"/>
              </a:ext>
            </a:extLst>
          </p:cNvPr>
          <p:cNvSpPr txBox="1"/>
          <p:nvPr/>
        </p:nvSpPr>
        <p:spPr>
          <a:xfrm>
            <a:off x="9085378" y="3893738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4670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D5BEE7-B173-44C4-B404-6AD71EC66DA1}"/>
              </a:ext>
            </a:extLst>
          </p:cNvPr>
          <p:cNvSpPr/>
          <p:nvPr/>
        </p:nvSpPr>
        <p:spPr>
          <a:xfrm>
            <a:off x="6727134" y="29391"/>
            <a:ext cx="2844873" cy="6927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B Yekan" panose="00000400000000000000" pitchFamily="2" charset="-78"/>
              </a:rPr>
              <a:t>معرفی شرکت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6CC9A-AFA5-7877-3766-3F4F75381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3" y="0"/>
            <a:ext cx="12192000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0896354-9C66-0A50-E746-1C25DA11A58E}"/>
              </a:ext>
            </a:extLst>
          </p:cNvPr>
          <p:cNvSpPr/>
          <p:nvPr/>
        </p:nvSpPr>
        <p:spPr>
          <a:xfrm>
            <a:off x="9065001" y="4783139"/>
            <a:ext cx="362139" cy="295305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1FDA4-A0FC-7E72-3DA9-9FC730653DBD}"/>
              </a:ext>
            </a:extLst>
          </p:cNvPr>
          <p:cNvSpPr txBox="1"/>
          <p:nvPr/>
        </p:nvSpPr>
        <p:spPr>
          <a:xfrm>
            <a:off x="9105506" y="4742775"/>
            <a:ext cx="181069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4097869-4685-A981-AE22-72194131E45E}"/>
              </a:ext>
            </a:extLst>
          </p:cNvPr>
          <p:cNvSpPr/>
          <p:nvPr/>
        </p:nvSpPr>
        <p:spPr>
          <a:xfrm>
            <a:off x="-28555" y="29391"/>
            <a:ext cx="8531907" cy="10317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8ED60-76D5-7BEF-5750-A12574D5D5AC}"/>
              </a:ext>
            </a:extLst>
          </p:cNvPr>
          <p:cNvSpPr txBox="1"/>
          <p:nvPr/>
        </p:nvSpPr>
        <p:spPr>
          <a:xfrm>
            <a:off x="16133" y="400590"/>
            <a:ext cx="8531907" cy="40011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کنتور هوشمند سه فاز اتصال غیر مستقیم (ثانویه) تولید پراکنده فهام یک بدون قاب </a:t>
            </a: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انتخاب گردد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751C28-87A7-1722-8B01-05D96004F687}"/>
              </a:ext>
            </a:extLst>
          </p:cNvPr>
          <p:cNvSpPr txBox="1"/>
          <p:nvPr/>
        </p:nvSpPr>
        <p:spPr>
          <a:xfrm>
            <a:off x="6636599" y="31258"/>
            <a:ext cx="184946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قسمت 9 : تجهیزات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73588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399</Words>
  <Application>Microsoft Office PowerPoint</Application>
  <PresentationFormat>Widescreen</PresentationFormat>
  <Paragraphs>90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Shabnam</vt:lpstr>
      <vt:lpstr>Calibri</vt:lpstr>
      <vt:lpstr>Arial</vt:lpstr>
      <vt:lpstr>DiodrumArabic-Bold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Morshedi</dc:creator>
  <cp:lastModifiedBy>hosein taji</cp:lastModifiedBy>
  <cp:revision>920</cp:revision>
  <cp:lastPrinted>2024-04-20T10:44:13Z</cp:lastPrinted>
  <dcterms:created xsi:type="dcterms:W3CDTF">2024-04-14T12:23:33Z</dcterms:created>
  <dcterms:modified xsi:type="dcterms:W3CDTF">2025-01-13T08:02:06Z</dcterms:modified>
</cp:coreProperties>
</file>